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83" r:id="rId3"/>
    <p:sldId id="260" r:id="rId4"/>
    <p:sldId id="271" r:id="rId5"/>
    <p:sldId id="270" r:id="rId6"/>
    <p:sldId id="294" r:id="rId7"/>
    <p:sldId id="285" r:id="rId8"/>
    <p:sldId id="286" r:id="rId9"/>
    <p:sldId id="287" r:id="rId10"/>
    <p:sldId id="288" r:id="rId11"/>
    <p:sldId id="29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D6D6D6"/>
    <a:srgbClr val="D4D4D4"/>
    <a:srgbClr val="D3D3D3"/>
    <a:srgbClr val="717171"/>
    <a:srgbClr val="909090"/>
    <a:srgbClr val="BEBEBE"/>
    <a:srgbClr val="C42E9D"/>
    <a:srgbClr val="C92D70"/>
    <a:srgbClr val="D21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052" autoAdjust="0"/>
  </p:normalViewPr>
  <p:slideViewPr>
    <p:cSldViewPr>
      <p:cViewPr varScale="1">
        <p:scale>
          <a:sx n="66" d="100"/>
          <a:sy n="66" d="100"/>
        </p:scale>
        <p:origin x="107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03BCE-3818-49C3-B940-8068A26719B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8CCAC-C497-4E9E-8102-BEE34D006F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8CCAC-C497-4E9E-8102-BEE34D006F7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34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8CCAC-C497-4E9E-8102-BEE34D006F7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2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1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6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4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40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7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3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7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93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5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065F-7025-45EC-BE96-972AA040AB6C}" type="datetimeFigureOut">
              <a:rPr lang="cs-CZ" smtClean="0"/>
              <a:t>23. 5. 2018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rb-biology2011.wikispaces.com/-+competition+and+the+competitive+exclusion+principl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canekt00@ef.jcu.cz" TargetMode="External"/><Relationship Id="rId3" Type="http://schemas.openxmlformats.org/officeDocument/2006/relationships/hyperlink" Target="mailto:zstrnad@ksoud.cbu.justice.cz" TargetMode="External"/><Relationship Id="rId7" Type="http://schemas.openxmlformats.org/officeDocument/2006/relationships/hyperlink" Target="mailto:vojtko@ef.jcu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ubalek@akkubalek.cz" TargetMode="External"/><Relationship Id="rId5" Type="http://schemas.openxmlformats.org/officeDocument/2006/relationships/hyperlink" Target="mailto:maticp00@ef.jcu.cz" TargetMode="External"/><Relationship Id="rId4" Type="http://schemas.openxmlformats.org/officeDocument/2006/relationships/hyperlink" Target="mailto:mkrasnicka@ef.jcu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hoceskatelevize.cz/archiv/na-kloub-veci/1045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7" y="188640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008830"/>
            <a:ext cx="9144000" cy="1677987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24744"/>
            <a:ext cx="8640960" cy="1469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>
                <a:solidFill>
                  <a:schemeClr val="bg1"/>
                </a:solidFill>
              </a:rPr>
              <a:t>Insolvence 2018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Restrukturalizace a insolvence v číslech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30" name="Picture 6" descr="Související obrázek">
            <a:extLst>
              <a:ext uri="{FF2B5EF4-FFF2-40B4-BE49-F238E27FC236}">
                <a16:creationId xmlns:a16="http://schemas.microsoft.com/office/drawing/2014/main" xmlns="" id="{D14E3F3B-A87A-4D89-AB9D-5F14E8650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t="40529" r="1" b="20381"/>
          <a:stretch/>
        </p:blipFill>
        <p:spPr bwMode="auto">
          <a:xfrm>
            <a:off x="0" y="2659215"/>
            <a:ext cx="915937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xmlns="" id="{3E89989D-0305-4399-88DB-5763B6423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689" y="5373216"/>
            <a:ext cx="6604000" cy="1435944"/>
          </a:xfrm>
        </p:spPr>
        <p:txBody>
          <a:bodyPr rtlCol="0">
            <a:normAutofit/>
          </a:bodyPr>
          <a:lstStyle/>
          <a:p>
            <a:pPr rtl="0"/>
            <a:r>
              <a:rPr lang="cs-CZ" sz="2200" dirty="0">
                <a:solidFill>
                  <a:schemeClr val="tx1"/>
                </a:solidFill>
              </a:rPr>
              <a:t>JUDr. Ing. Zdeněk Strnad, Ph.D., MPA; JUDr. Jan Kubálek; Ing. Martina </a:t>
            </a:r>
            <a:r>
              <a:rPr lang="cs-CZ" sz="2200" dirty="0" err="1">
                <a:solidFill>
                  <a:schemeClr val="tx1"/>
                </a:solidFill>
              </a:rPr>
              <a:t>Krásnická</a:t>
            </a:r>
            <a:r>
              <a:rPr lang="cs-CZ" sz="2200" dirty="0">
                <a:solidFill>
                  <a:schemeClr val="tx1"/>
                </a:solidFill>
              </a:rPr>
              <a:t>, Ph.D.; Ing. Viktor Vojtko, Ph.D.; Bc. Pavel Matička; Bc. Tomáš Čaněk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6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18C028A-4868-49A4-8EE9-AAC19A20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 rtlCol="0"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Část 3.: Učitelé x studenti x simulace insolvenčního procesu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C7F3179-FE05-4FB3-9D65-145C0BEB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36" y="2478945"/>
            <a:ext cx="8229600" cy="417665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Co dál?</a:t>
            </a:r>
          </a:p>
          <a:p>
            <a:r>
              <a:rPr lang="cs-CZ" dirty="0"/>
              <a:t>Další výzkum rozvoje </a:t>
            </a:r>
            <a:br>
              <a:rPr lang="cs-CZ" dirty="0"/>
            </a:br>
            <a:r>
              <a:rPr lang="cs-CZ" dirty="0"/>
              <a:t>dovedností studentů</a:t>
            </a:r>
          </a:p>
          <a:p>
            <a:r>
              <a:rPr lang="cs-CZ" dirty="0"/>
              <a:t>Lepší propojení mezi ekonomickými a právními aspekty insolvence – vývoj zcela nového simulačního prostředí</a:t>
            </a:r>
          </a:p>
          <a:p>
            <a:r>
              <a:rPr lang="cs-CZ" dirty="0"/>
              <a:t>Soutěž mezi studentskými týmy z různých VŠ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0B28483-24F1-43F7-BB34-4448EF881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21956" b="9677"/>
          <a:stretch/>
        </p:blipFill>
        <p:spPr>
          <a:xfrm>
            <a:off x="4572000" y="2406314"/>
            <a:ext cx="4189385" cy="16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18C028A-4868-49A4-8EE9-AAC19A20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 rtlCol="0"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Kontakty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25963"/>
          </a:xfrm>
        </p:spPr>
        <p:txBody>
          <a:bodyPr numCol="2">
            <a:normAutofit/>
          </a:bodyPr>
          <a:lstStyle/>
          <a:p>
            <a:r>
              <a:rPr lang="cs-CZ" sz="2800" dirty="0"/>
              <a:t>JUDr. Ing. </a:t>
            </a:r>
            <a:r>
              <a:rPr lang="cs-CZ" sz="2800" dirty="0" smtClean="0"/>
              <a:t>Zdeněk Strnad</a:t>
            </a:r>
            <a:r>
              <a:rPr lang="cs-CZ" sz="2800" dirty="0"/>
              <a:t>, Ph.D., </a:t>
            </a:r>
            <a:r>
              <a:rPr lang="cs-CZ" sz="2800" dirty="0" smtClean="0"/>
              <a:t>MPA </a:t>
            </a:r>
            <a:r>
              <a:rPr lang="cs-CZ" sz="2400" dirty="0" smtClean="0">
                <a:hlinkClick r:id="rId3"/>
              </a:rPr>
              <a:t>zstrnad@ksoud.cbu.justice.cz</a:t>
            </a:r>
            <a:endParaRPr lang="cs-CZ" sz="2400" dirty="0" smtClean="0"/>
          </a:p>
          <a:p>
            <a:r>
              <a:rPr lang="cs-CZ" sz="2800" dirty="0" smtClean="0"/>
              <a:t>Ing</a:t>
            </a:r>
            <a:r>
              <a:rPr lang="cs-CZ" sz="2800" dirty="0"/>
              <a:t>. Martina Krásnická</a:t>
            </a:r>
            <a:br>
              <a:rPr lang="cs-CZ" sz="2800" dirty="0"/>
            </a:br>
            <a:r>
              <a:rPr lang="cs-CZ" sz="2800" dirty="0"/>
              <a:t>Ph.D.</a:t>
            </a:r>
            <a:br>
              <a:rPr lang="cs-CZ" sz="2800" dirty="0"/>
            </a:br>
            <a:r>
              <a:rPr lang="cs-CZ" sz="2800" u="sng" dirty="0">
                <a:hlinkClick r:id="rId4"/>
              </a:rPr>
              <a:t>mkrasnicka@ef.jcu.cz</a:t>
            </a:r>
            <a:endParaRPr lang="cs-CZ" sz="2800" dirty="0" smtClean="0"/>
          </a:p>
          <a:p>
            <a:r>
              <a:rPr lang="cs-CZ" sz="2800" dirty="0" smtClean="0"/>
              <a:t>Bc. Pavel Matička</a:t>
            </a:r>
            <a:br>
              <a:rPr lang="cs-CZ" sz="2800" dirty="0" smtClean="0"/>
            </a:br>
            <a:r>
              <a:rPr lang="cs-CZ" sz="2400" dirty="0" smtClean="0">
                <a:hlinkClick r:id="rId5"/>
              </a:rPr>
              <a:t>maticp00@ef.jcu.cz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800" dirty="0" smtClean="0"/>
              <a:t>JUDr</a:t>
            </a:r>
            <a:r>
              <a:rPr lang="cs-CZ" sz="2800" dirty="0"/>
              <a:t>. Jan Kubálek</a:t>
            </a:r>
            <a:br>
              <a:rPr lang="cs-CZ" sz="2800" dirty="0"/>
            </a:br>
            <a:r>
              <a:rPr lang="cs-CZ" sz="2400" dirty="0">
                <a:hlinkClick r:id="rId6"/>
              </a:rPr>
              <a:t>kubalek@akkubalek.cz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  <a:p>
            <a:r>
              <a:rPr lang="cs-CZ" sz="2800" dirty="0" smtClean="0"/>
              <a:t>Ing</a:t>
            </a:r>
            <a:r>
              <a:rPr lang="cs-CZ" sz="2800" dirty="0"/>
              <a:t>. Viktor Vojtko, Ph.D.</a:t>
            </a:r>
            <a:br>
              <a:rPr lang="cs-CZ" sz="2800" dirty="0"/>
            </a:br>
            <a:r>
              <a:rPr lang="cs-CZ" sz="2400" dirty="0">
                <a:hlinkClick r:id="rId7"/>
              </a:rPr>
              <a:t>vojtko@ef.jcu.cz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dirty="0" smtClean="0"/>
              <a:t>Bc</a:t>
            </a:r>
            <a:r>
              <a:rPr lang="cs-CZ" sz="2800" dirty="0"/>
              <a:t>. Tomáš </a:t>
            </a:r>
            <a:r>
              <a:rPr lang="cs-CZ" sz="2800" dirty="0" smtClean="0"/>
              <a:t>Čaněk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400" dirty="0" smtClean="0">
                <a:hlinkClick r:id="rId8"/>
              </a:rPr>
              <a:t>canekt00@ef.jcu.cz</a:t>
            </a:r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18C028A-4868-49A4-8EE9-AAC19A200BE1}"/>
              </a:ext>
            </a:extLst>
          </p:cNvPr>
          <p:cNvSpPr txBox="1">
            <a:spLocks/>
          </p:cNvSpPr>
          <p:nvPr/>
        </p:nvSpPr>
        <p:spPr>
          <a:xfrm>
            <a:off x="36004" y="5791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Děkujeme za pozornost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54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FEC8F282-0A36-4045-83C5-F4BA41D1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4" cy="1066800"/>
          </a:xfrm>
        </p:spPr>
        <p:txBody>
          <a:bodyPr rtlCol="0">
            <a:normAutofit/>
          </a:bodyPr>
          <a:lstStyle/>
          <a:p>
            <a:pPr algn="l" rtl="0"/>
            <a:r>
              <a:rPr lang="cs-CZ" sz="3200" dirty="0">
                <a:solidFill>
                  <a:schemeClr val="tx1"/>
                </a:solidFill>
              </a:rPr>
              <a:t>Struktura prezentace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C1011253-D28A-4C69-A5FD-FB71FBB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9424"/>
            <a:ext cx="8210872" cy="4325112"/>
          </a:xfrm>
        </p:spPr>
        <p:txBody>
          <a:bodyPr rtlCol="0">
            <a:normAutofit/>
          </a:bodyPr>
          <a:lstStyle/>
          <a:p>
            <a:pPr rtl="0"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000" dirty="0">
                <a:solidFill>
                  <a:schemeClr val="tx1"/>
                </a:solidFill>
              </a:rPr>
              <a:t>Část 1.: Studenti x simulace insolvenčního procesu</a:t>
            </a:r>
          </a:p>
          <a:p>
            <a:pPr lvl="1" rtl="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Praktické poznatky a pocity studentů.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  <a:p>
            <a:pPr rtl="0"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000" dirty="0">
                <a:solidFill>
                  <a:schemeClr val="tx1"/>
                </a:solidFill>
              </a:rPr>
              <a:t>Část 2.: Mediální podpora</a:t>
            </a:r>
          </a:p>
          <a:p>
            <a:pPr lvl="1" rtl="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Reportáž JTV z pořadu Na kloub věci – Závěrečné simulované řízení.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  <a:p>
            <a:pPr rtl="0"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000" dirty="0">
                <a:solidFill>
                  <a:schemeClr val="tx1"/>
                </a:solidFill>
              </a:rPr>
              <a:t>Část 3.: Učitelé x studenti x simulace insolvenčního procesu</a:t>
            </a:r>
          </a:p>
          <a:p>
            <a:pPr lvl="1" rtl="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Simulace v číslech – poznatky a pocity vyučujících</a:t>
            </a:r>
          </a:p>
          <a:p>
            <a:pPr rtl="0">
              <a:buClr>
                <a:schemeClr val="tx2">
                  <a:lumMod val="60000"/>
                  <a:lumOff val="40000"/>
                </a:schemeClr>
              </a:buClr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2135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="" xmlns:a16="http://schemas.microsoft.com/office/drawing/2014/main" id="{0EAEDE1C-4A57-4060-A74A-10C2E323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2" y="692696"/>
            <a:ext cx="9144000" cy="1066800"/>
          </a:xfrm>
        </p:spPr>
        <p:txBody>
          <a:bodyPr rtlCol="0">
            <a:no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Část 1.: Studenti x simulace insolvenčního procesu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8A1560B6-D618-40DA-BDDD-8B01CCD17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2"/>
            <a:ext cx="8534400" cy="4325112"/>
          </a:xfrm>
        </p:spPr>
        <p:txBody>
          <a:bodyPr rtlCol="0"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Průběh simulace insolvenčního procesu v rámci výuky na EF JU</a:t>
            </a:r>
            <a:r>
              <a:rPr lang="cs-CZ" sz="2400" dirty="0">
                <a:solidFill>
                  <a:schemeClr val="tx1"/>
                </a:solidFill>
              </a:rPr>
              <a:t/>
            </a:r>
            <a:br>
              <a:rPr lang="cs-CZ" sz="24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  <a:p>
            <a:pPr marL="916686" lvl="1" indent="-514350">
              <a:buClr>
                <a:schemeClr val="tx2"/>
              </a:buClr>
              <a:buFont typeface="+mj-lt"/>
              <a:buAutoNum type="romanUcPeriod"/>
            </a:pPr>
            <a:r>
              <a:rPr lang="cs-CZ" sz="2000" dirty="0">
                <a:solidFill>
                  <a:schemeClr val="tx1"/>
                </a:solidFill>
              </a:rPr>
              <a:t>Uvedení do problematiky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   - Organizace výuky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  <a:p>
            <a:pPr marL="916686" lvl="1" indent="-514350">
              <a:buClr>
                <a:schemeClr val="tx2"/>
              </a:buClr>
              <a:buFont typeface="+mj-lt"/>
              <a:buAutoNum type="romanUcPeriod"/>
            </a:pPr>
            <a:r>
              <a:rPr lang="cs-CZ" sz="2000" dirty="0"/>
              <a:t>Globální dopady výuky</a:t>
            </a:r>
            <a:br>
              <a:rPr lang="cs-CZ" sz="2000" dirty="0"/>
            </a:br>
            <a:r>
              <a:rPr lang="cs-CZ" sz="2000" dirty="0"/>
              <a:t>   - Argumentace</a:t>
            </a:r>
            <a:br>
              <a:rPr lang="cs-CZ" sz="2000" dirty="0"/>
            </a:br>
            <a:r>
              <a:rPr lang="cs-CZ" sz="2000" dirty="0"/>
              <a:t>   - </a:t>
            </a:r>
            <a:r>
              <a:rPr lang="cs-CZ" sz="2000" dirty="0" err="1"/>
              <a:t>Showmanship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  <a:p>
            <a:pPr marL="916686" lvl="1" indent="-514350">
              <a:buClr>
                <a:schemeClr val="tx2"/>
              </a:buClr>
              <a:buFont typeface="+mj-lt"/>
              <a:buAutoNum type="romanUcPeriod"/>
            </a:pPr>
            <a:r>
              <a:rPr lang="cs-CZ" sz="2000" dirty="0"/>
              <a:t>Osobní přínos výuky</a:t>
            </a:r>
            <a:br>
              <a:rPr lang="cs-CZ" sz="2000" dirty="0"/>
            </a:br>
            <a:r>
              <a:rPr lang="cs-CZ" sz="2000" dirty="0"/>
              <a:t>   - osobnostní rozvoj</a:t>
            </a:r>
          </a:p>
          <a:p>
            <a:pPr marL="402336" lvl="1" indent="0">
              <a:buClr>
                <a:schemeClr val="tx2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  <a:p>
            <a:pPr marL="514350" indent="-514350" rtl="0">
              <a:buClr>
                <a:schemeClr val="tx2"/>
              </a:buClr>
              <a:buFont typeface="+mj-lt"/>
              <a:buAutoNum type="romanUcPeriod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D4A5CAD-F414-4E92-9828-A1AB78CE3BF7}"/>
              </a:ext>
            </a:extLst>
          </p:cNvPr>
          <p:cNvSpPr txBox="1"/>
          <p:nvPr/>
        </p:nvSpPr>
        <p:spPr>
          <a:xfrm>
            <a:off x="8892480" y="50131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EE78A9A-68FE-449E-97FE-719C28EA47D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2" y="2190985"/>
            <a:ext cx="5400000" cy="36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CBDD9DBF-AECE-401E-A5FA-B2EA243045B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2" y="2190985"/>
            <a:ext cx="5400000" cy="36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6AB7453D-0E7D-4A5C-BE8C-9E65FAEC3D1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2" y="2190985"/>
            <a:ext cx="5400000" cy="36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Obrázek 3" descr="Obsah obrázku interiér, zeď, stůl, patro&#10;&#10;Popis vygenerován s velmi vysokou mírou spolehlivosti">
            <a:extLst>
              <a:ext uri="{FF2B5EF4-FFF2-40B4-BE49-F238E27FC236}">
                <a16:creationId xmlns="" xmlns:a16="http://schemas.microsoft.com/office/drawing/2014/main" id="{48542629-425E-43F1-BC17-8E24024A0E4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2" y="2190985"/>
            <a:ext cx="5400000" cy="360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6228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="" xmlns:a16="http://schemas.microsoft.com/office/drawing/2014/main" id="{F5A4A0CC-0B54-4182-9E3F-C17A2586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66800"/>
          </a:xfrm>
        </p:spPr>
        <p:txBody>
          <a:bodyPr rtlCol="0"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Část 1.: Studenti x simulace insolvenčního procesu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28686E7C-CC8E-4B3C-A52C-C2E461CA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354888" cy="4325112"/>
          </a:xfrm>
        </p:spPr>
        <p:txBody>
          <a:bodyPr rtlCol="0"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cs-CZ" sz="2000" dirty="0"/>
              <a:t> Průběh simulace insolvenčního procesu v rámci výuky na EF JU</a:t>
            </a:r>
            <a:endParaRPr lang="cs-CZ" sz="2000" b="1" dirty="0"/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endParaRPr lang="cs-CZ" sz="1900" dirty="0"/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r>
              <a:rPr lang="cs-CZ" sz="1900" dirty="0"/>
              <a:t>Průběh simulace </a:t>
            </a: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>insolvenčního řízení</a:t>
            </a:r>
            <a:r>
              <a:rPr lang="cs-CZ" sz="1900" dirty="0"/>
              <a:t/>
            </a:r>
            <a:br>
              <a:rPr lang="cs-CZ" sz="1900" dirty="0"/>
            </a:br>
            <a:r>
              <a:rPr lang="cs-CZ" sz="1900" dirty="0"/>
              <a:t>   - Od přihlášky po rozsudek</a:t>
            </a:r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endParaRPr lang="cs-CZ" sz="1900" dirty="0"/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r>
              <a:rPr lang="cs-CZ" sz="1900" dirty="0"/>
              <a:t>Osvojení si měkkých dovedností</a:t>
            </a:r>
            <a:br>
              <a:rPr lang="cs-CZ" sz="1900" dirty="0"/>
            </a:br>
            <a:r>
              <a:rPr lang="cs-CZ" sz="1900" dirty="0"/>
              <a:t>   - Networking s kolegy</a:t>
            </a:r>
            <a:br>
              <a:rPr lang="cs-CZ" sz="1900" dirty="0"/>
            </a:br>
            <a:endParaRPr lang="cs-CZ" sz="1900" dirty="0"/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r>
              <a:rPr lang="cs-CZ" sz="1900" dirty="0"/>
              <a:t>Výhra žádá znalosti</a:t>
            </a:r>
            <a:br>
              <a:rPr lang="cs-CZ" sz="1900" dirty="0"/>
            </a:br>
            <a:r>
              <a:rPr lang="cs-CZ" sz="1900" dirty="0"/>
              <a:t>   - Důkladná příprava</a:t>
            </a:r>
            <a:br>
              <a:rPr lang="cs-CZ" sz="1900" dirty="0"/>
            </a:br>
            <a:endParaRPr lang="cs-CZ" sz="1900" dirty="0"/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r>
              <a:rPr lang="cs-CZ" sz="1900" dirty="0"/>
              <a:t>Reálný insolvenční případ: LIVE</a:t>
            </a:r>
            <a:br>
              <a:rPr lang="cs-CZ" sz="1900" dirty="0"/>
            </a:br>
            <a:r>
              <a:rPr lang="cs-CZ" sz="1900" dirty="0"/>
              <a:t>   - Proč nezanedbat insolvenci?</a:t>
            </a:r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endParaRPr lang="cs-CZ" sz="1900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B6C292DC-8E7D-4A66-B7E6-3BD3F8B5C7F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10347"/>
            <a:ext cx="5400000" cy="36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905323D-9E69-4970-88A0-37B3009E726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011238"/>
            <a:ext cx="5400000" cy="36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B1E1B3C2-4A03-4BAC-BE72-3746FE534D0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026264"/>
            <a:ext cx="5400000" cy="36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Obrázek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20700"/>
            <a:ext cx="5400000" cy="360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ovéPole 3"/>
          <p:cNvSpPr txBox="1"/>
          <p:nvPr/>
        </p:nvSpPr>
        <p:spPr>
          <a:xfrm>
            <a:off x="8214012" y="5301208"/>
            <a:ext cx="931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Autor: </a:t>
            </a:r>
            <a:r>
              <a:rPr lang="cs-CZ" sz="800" dirty="0" err="1" smtClean="0"/>
              <a:t>Profimedia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5861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="" xmlns:a16="http://schemas.microsoft.com/office/drawing/2014/main" id="{F0D8254D-9A3B-49A7-9AF8-5C9D77F1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34131"/>
            <a:ext cx="9144000" cy="106680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sz="3600" dirty="0">
                <a:solidFill>
                  <a:schemeClr val="tx1"/>
                </a:solidFill>
              </a:rPr>
              <a:t>Část 2.: Mediální podpora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7" name="Zástupný symbol pro text 2">
            <a:extLst>
              <a:ext uri="{FF2B5EF4-FFF2-40B4-BE49-F238E27FC236}">
                <a16:creationId xmlns="" xmlns:a16="http://schemas.microsoft.com/office/drawing/2014/main" id="{AE9F0E04-8FA2-49DF-BEA6-12479356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65515"/>
            <a:ext cx="8282880" cy="4325112"/>
          </a:xfrm>
        </p:spPr>
        <p:txBody>
          <a:bodyPr rtlCol="0">
            <a:normAutofit/>
          </a:bodyPr>
          <a:lstStyle/>
          <a:p>
            <a:pPr marL="109728" indent="0">
              <a:buNone/>
            </a:pPr>
            <a:r>
              <a:rPr lang="cs-CZ" sz="2000" dirty="0"/>
              <a:t> </a:t>
            </a:r>
            <a:r>
              <a:rPr lang="cs-CZ" sz="2000" dirty="0">
                <a:solidFill>
                  <a:schemeClr val="tx1"/>
                </a:solidFill>
              </a:rPr>
              <a:t>Reportáž JTV z pořadu Na kloub věci – Závěrečné simulované řízení.</a:t>
            </a:r>
          </a:p>
          <a:p>
            <a:pPr marL="109728" indent="0">
              <a:buNone/>
            </a:pPr>
            <a:endParaRPr lang="cs-CZ" sz="2000" dirty="0">
              <a:solidFill>
                <a:schemeClr val="tx1"/>
              </a:solidFill>
              <a:hlinkClick r:id="rId3"/>
            </a:endParaRPr>
          </a:p>
          <a:p>
            <a:pPr marL="109728" indent="0">
              <a:buNone/>
            </a:pPr>
            <a:endParaRPr lang="cs-CZ" sz="2000" dirty="0">
              <a:solidFill>
                <a:schemeClr val="tx1"/>
              </a:solidFill>
              <a:hlinkClick r:id="rId3"/>
            </a:endParaRPr>
          </a:p>
          <a:p>
            <a:pPr marL="109728" indent="0">
              <a:buNone/>
            </a:pPr>
            <a:endParaRPr lang="cs-CZ" sz="2000" dirty="0">
              <a:hlinkClick r:id="rId3"/>
            </a:endParaRPr>
          </a:p>
        </p:txBody>
      </p:sp>
      <p:pic>
        <p:nvPicPr>
          <p:cNvPr id="4" name="Obrázek 3" descr="Výřez obrazovky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80"/>
            <a:ext cx="9144000" cy="53949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419872" y="31409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Video </a:t>
            </a:r>
            <a:r>
              <a:rPr lang="cs-CZ" dirty="0" err="1"/>
              <a:t>P</a:t>
            </a:r>
            <a:r>
              <a:rPr lang="cs-CZ" dirty="0" err="1" smtClean="0"/>
              <a:t>laceholder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3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18C028A-4868-49A4-8EE9-AAC19A20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 rtlCol="0"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Část 3.: </a:t>
            </a:r>
            <a:r>
              <a:rPr lang="cs-CZ" sz="2800" dirty="0"/>
              <a:t>Pohled insolvenčního správce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A582992A-F4FD-461C-8788-DFCE8AB8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60848"/>
            <a:ext cx="9144000" cy="4057992"/>
          </a:xfrm>
        </p:spPr>
        <p:txBody>
          <a:bodyPr rtlCol="0">
            <a:normAutofit/>
          </a:bodyPr>
          <a:lstStyle/>
          <a:p>
            <a:pPr rtl="0"/>
            <a:endParaRPr lang="cs-CZ" sz="2000" dirty="0" smtClean="0"/>
          </a:p>
          <a:p>
            <a:pPr rtl="0"/>
            <a:r>
              <a:rPr lang="cs-CZ" sz="2800" dirty="0" smtClean="0"/>
              <a:t>Poznatky </a:t>
            </a:r>
            <a:r>
              <a:rPr lang="cs-CZ" sz="2800" dirty="0"/>
              <a:t>z </a:t>
            </a:r>
            <a:r>
              <a:rPr lang="cs-CZ" sz="2800" dirty="0" smtClean="0"/>
              <a:t>výuky</a:t>
            </a:r>
          </a:p>
          <a:p>
            <a:pPr rtl="0"/>
            <a:endParaRPr lang="cs-CZ" sz="2800" dirty="0"/>
          </a:p>
          <a:p>
            <a:pPr rtl="0"/>
            <a:r>
              <a:rPr lang="cs-CZ" sz="2800" dirty="0" smtClean="0"/>
              <a:t>Poznatky ze </a:t>
            </a:r>
            <a:br>
              <a:rPr lang="cs-CZ" sz="2800" dirty="0" smtClean="0"/>
            </a:br>
            <a:r>
              <a:rPr lang="cs-CZ" sz="2800" dirty="0" smtClean="0"/>
              <a:t>simulace</a:t>
            </a:r>
            <a:br>
              <a:rPr lang="cs-CZ" sz="2800" dirty="0" smtClean="0"/>
            </a:br>
            <a:r>
              <a:rPr lang="cs-CZ" sz="2800" dirty="0" smtClean="0"/>
              <a:t>insolvenčního </a:t>
            </a:r>
            <a:br>
              <a:rPr lang="cs-CZ" sz="2800" dirty="0" smtClean="0"/>
            </a:br>
            <a:r>
              <a:rPr lang="cs-CZ" sz="2800" dirty="0" smtClean="0"/>
              <a:t>procesu</a:t>
            </a:r>
            <a:endParaRPr lang="cs-CZ" sz="2800" dirty="0"/>
          </a:p>
          <a:p>
            <a:pPr rtl="0"/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78945"/>
            <a:ext cx="468052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18C028A-4868-49A4-8EE9-AAC19A20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 rtlCol="0"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Část 3.: Učitelé x studenti x simulace insolvenčního procesu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5C461AF-27ED-0742-9481-2D7CC8C9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36" y="2478945"/>
            <a:ext cx="8229600" cy="417665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Kvantifikace výsledků učení v kognitivní oblasti</a:t>
            </a:r>
          </a:p>
          <a:p>
            <a:pPr marL="0" indent="0">
              <a:buNone/>
            </a:pPr>
            <a:r>
              <a:rPr lang="cs-CZ" dirty="0"/>
              <a:t>Zajímají nás:</a:t>
            </a:r>
          </a:p>
          <a:p>
            <a:r>
              <a:rPr lang="cs-CZ" dirty="0"/>
              <a:t>Dlouhodobé dopady na učení</a:t>
            </a:r>
          </a:p>
          <a:p>
            <a:r>
              <a:rPr lang="cs-CZ" dirty="0"/>
              <a:t>Rozvoj dovedností (komunikace, argumentace, týmová spolupráce, porozumění „číslům“)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200" dirty="0" err="1"/>
              <a:t>Krásnická</a:t>
            </a:r>
            <a:r>
              <a:rPr lang="cs-CZ" sz="2200" dirty="0"/>
              <a:t>, M., Vojtko, V., Strnad, Z., &amp; Hrubý, R. (2016).  </a:t>
            </a:r>
            <a:r>
              <a:rPr lang="cs-CZ" sz="2200" dirty="0" err="1"/>
              <a:t>Simulation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Insolvency</a:t>
            </a:r>
            <a:r>
              <a:rPr lang="cs-CZ" sz="2200" dirty="0"/>
              <a:t> </a:t>
            </a:r>
            <a:r>
              <a:rPr lang="cs-CZ" sz="2200" dirty="0" err="1"/>
              <a:t>Proceedings</a:t>
            </a:r>
            <a:r>
              <a:rPr lang="cs-CZ" sz="2200" dirty="0"/>
              <a:t> </a:t>
            </a:r>
            <a:r>
              <a:rPr lang="cs-CZ" sz="2200" dirty="0" err="1"/>
              <a:t>Year</a:t>
            </a:r>
            <a:r>
              <a:rPr lang="cs-CZ" sz="2200" dirty="0"/>
              <a:t> II – Evidence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Long Term </a:t>
            </a:r>
            <a:r>
              <a:rPr lang="cs-CZ" sz="2200" dirty="0" err="1"/>
              <a:t>Effect</a:t>
            </a:r>
            <a:r>
              <a:rPr lang="cs-CZ" sz="2200" dirty="0"/>
              <a:t> on </a:t>
            </a:r>
            <a:r>
              <a:rPr lang="cs-CZ" sz="2200" dirty="0" err="1"/>
              <a:t>Cognitive</a:t>
            </a:r>
            <a:r>
              <a:rPr lang="cs-CZ" sz="2200" dirty="0"/>
              <a:t> </a:t>
            </a:r>
            <a:r>
              <a:rPr lang="cs-CZ" sz="2200" dirty="0" err="1"/>
              <a:t>Learning</a:t>
            </a:r>
            <a:r>
              <a:rPr lang="cs-CZ" sz="2200" dirty="0"/>
              <a:t>. </a:t>
            </a:r>
            <a:r>
              <a:rPr lang="cs-CZ" sz="2200" i="1" dirty="0"/>
              <a:t>Acta </a:t>
            </a:r>
            <a:r>
              <a:rPr lang="cs-CZ" sz="2200" i="1" dirty="0" err="1"/>
              <a:t>Universitatis</a:t>
            </a:r>
            <a:r>
              <a:rPr lang="cs-CZ" sz="2200" i="1" dirty="0"/>
              <a:t> </a:t>
            </a:r>
            <a:r>
              <a:rPr lang="cs-CZ" sz="2200" i="1" dirty="0" err="1"/>
              <a:t>Agriculturae</a:t>
            </a:r>
            <a:r>
              <a:rPr lang="cs-CZ" sz="2200" i="1" dirty="0"/>
              <a:t> et </a:t>
            </a:r>
            <a:r>
              <a:rPr lang="cs-CZ" sz="2200" i="1" dirty="0" err="1"/>
              <a:t>Silviculturae</a:t>
            </a:r>
            <a:r>
              <a:rPr lang="cs-CZ" sz="2200" i="1" dirty="0"/>
              <a:t> </a:t>
            </a:r>
            <a:r>
              <a:rPr lang="cs-CZ" sz="2200" i="1" dirty="0" err="1"/>
              <a:t>Mendelianae</a:t>
            </a:r>
            <a:r>
              <a:rPr lang="cs-CZ" sz="2200" i="1" dirty="0"/>
              <a:t> </a:t>
            </a:r>
            <a:r>
              <a:rPr lang="cs-CZ" sz="2200" i="1" dirty="0" err="1"/>
              <a:t>Brunensis</a:t>
            </a:r>
            <a:r>
              <a:rPr lang="cs-CZ" sz="2200" dirty="0"/>
              <a:t>. 65(6): s. 1979 – 1985.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76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18C028A-4868-49A4-8EE9-AAC19A20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 rtlCol="0"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Část 3.: Učitelé x studenti x simulace insolvenčního procesu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5C461AF-27ED-0742-9481-2D7CC8C9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36" y="2478945"/>
            <a:ext cx="8229600" cy="4176659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4300" b="1" dirty="0"/>
              <a:t>Výzkumná</a:t>
            </a:r>
            <a:r>
              <a:rPr lang="cs-CZ" sz="4800" b="1" dirty="0"/>
              <a:t> </a:t>
            </a:r>
            <a:r>
              <a:rPr lang="cs-CZ" sz="4300" b="1" dirty="0"/>
              <a:t>metoda – experiment</a:t>
            </a:r>
          </a:p>
          <a:p>
            <a:pPr marL="0" indent="0">
              <a:buNone/>
            </a:pPr>
            <a:r>
              <a:rPr lang="cs-CZ" b="1" dirty="0"/>
              <a:t>Experimentální skupina </a:t>
            </a:r>
            <a:r>
              <a:rPr lang="cs-CZ" dirty="0"/>
              <a:t>(53 studentů)</a:t>
            </a:r>
          </a:p>
          <a:p>
            <a:r>
              <a:rPr lang="cs-CZ" dirty="0"/>
              <a:t>tři podskupiny – dlužníci, zajištění věřitelé, nezajištění věřitelé</a:t>
            </a:r>
          </a:p>
          <a:p>
            <a:r>
              <a:rPr lang="cs-CZ" dirty="0"/>
              <a:t>simulace insolvenčního řízení – obrana pozic před soudním senátem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b="1" dirty="0"/>
              <a:t>Kontrolní skupina</a:t>
            </a:r>
            <a:r>
              <a:rPr lang="cs-CZ" dirty="0"/>
              <a:t> (30 studentů)</a:t>
            </a:r>
          </a:p>
          <a:p>
            <a:r>
              <a:rPr lang="cs-CZ" dirty="0"/>
              <a:t>tradiční výuka, příprava insolvenčního návrhu a přihlášky</a:t>
            </a:r>
          </a:p>
          <a:p>
            <a:pPr marL="0" indent="0">
              <a:buNone/>
            </a:pPr>
            <a:r>
              <a:rPr lang="cs-CZ" b="1" dirty="0"/>
              <a:t>Test</a:t>
            </a:r>
          </a:p>
          <a:p>
            <a:r>
              <a:rPr lang="cs-CZ" sz="3100" dirty="0"/>
              <a:t>10 ABC otázek</a:t>
            </a:r>
          </a:p>
          <a:p>
            <a:r>
              <a:rPr lang="cs-CZ" sz="3100" dirty="0"/>
              <a:t>Leden 2016 – test 1.1</a:t>
            </a:r>
          </a:p>
          <a:p>
            <a:r>
              <a:rPr lang="cs-CZ" sz="3100" dirty="0"/>
              <a:t>Prosinec 2016 – test 1.2</a:t>
            </a:r>
          </a:p>
        </p:txBody>
      </p:sp>
    </p:spTree>
    <p:extLst>
      <p:ext uri="{BB962C8B-B14F-4D97-AF65-F5344CB8AC3E}">
        <p14:creationId xmlns:p14="http://schemas.microsoft.com/office/powerpoint/2010/main" val="321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18C028A-4868-49A4-8EE9-AAC19A20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 rtlCol="0"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Část 3.: Učitelé x studenti x simulace insolvenčního procesu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5C461AF-27ED-0742-9481-2D7CC8C9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36" y="2478945"/>
            <a:ext cx="8229600" cy="41766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dirty="0"/>
              <a:t>Prokázán statisticky signifikantní rozdíl mezi experimentální a kontrolní skupinou po 11 měsících, přičemž kontrolní skupina se zhoršila → lze usuzovat na </a:t>
            </a:r>
            <a:r>
              <a:rPr lang="cs-CZ" sz="2800" b="1" dirty="0"/>
              <a:t>pozitivní dopad simulace na dlouhodobé učení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FDC953-FBDC-A844-8F51-F1369E067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4" y="2481177"/>
            <a:ext cx="8496300" cy="212090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xmlns="" id="{6BC33C22-ECB4-47B2-835B-99388CE13E89}"/>
              </a:ext>
            </a:extLst>
          </p:cNvPr>
          <p:cNvSpPr/>
          <p:nvPr/>
        </p:nvSpPr>
        <p:spPr>
          <a:xfrm>
            <a:off x="6084168" y="3789040"/>
            <a:ext cx="792088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799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9241</TotalTime>
  <Words>325</Words>
  <Application>Microsoft Office PowerPoint</Application>
  <PresentationFormat>Předvádění na obrazovce (4:3)</PresentationFormat>
  <Paragraphs>74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systému Office</vt:lpstr>
      <vt:lpstr>Prezentace aplikace PowerPoint</vt:lpstr>
      <vt:lpstr>Struktura prezentace</vt:lpstr>
      <vt:lpstr>Část 1.: Studenti x simulace insolvenčního procesu</vt:lpstr>
      <vt:lpstr>Část 1.: Studenti x simulace insolvenčního procesu</vt:lpstr>
      <vt:lpstr>  Část 2.: Mediální podpora </vt:lpstr>
      <vt:lpstr>Část 3.: Pohled insolvenčního správce</vt:lpstr>
      <vt:lpstr>Část 3.: Učitelé x studenti x simulace insolvenčního procesu</vt:lpstr>
      <vt:lpstr>Část 3.: Učitelé x studenti x simulace insolvenčního procesu</vt:lpstr>
      <vt:lpstr>Část 3.: Učitelé x studenti x simulace insolvenčního procesu</vt:lpstr>
      <vt:lpstr>Část 3.: Učitelé x studenti x simulace insolvenčního procesu</vt:lpstr>
      <vt:lpstr>Kontakty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Mikešová</dc:creator>
  <cp:lastModifiedBy>Canek</cp:lastModifiedBy>
  <cp:revision>48</cp:revision>
  <dcterms:created xsi:type="dcterms:W3CDTF">2013-03-07T13:03:11Z</dcterms:created>
  <dcterms:modified xsi:type="dcterms:W3CDTF">2018-05-23T13:13:13Z</dcterms:modified>
</cp:coreProperties>
</file>